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ntonio Bold" panose="020B0604020202020204" charset="0"/>
      <p:regular r:id="rId16"/>
    </p:embeddedFont>
    <p:embeddedFont>
      <p:font typeface="Antonio Light" panose="020B0604020202020204" charset="0"/>
      <p:regular r:id="rId17"/>
    </p:embeddedFont>
    <p:embeddedFont>
      <p:font typeface="Antonio Ultra-Bold" panose="020B0604020202020204" charset="0"/>
      <p:regular r:id="rId18"/>
    </p:embeddedFont>
    <p:embeddedFont>
      <p:font typeface="Montserrat Medium" panose="020F0502020204030204" pitchFamily="2" charset="0"/>
      <p:regular r:id="rId19"/>
    </p:embeddedFont>
    <p:embeddedFont>
      <p:font typeface="Raleway Bold" panose="020B0604020202020204" charset="0"/>
      <p:regular r:id="rId20"/>
    </p:embeddedFont>
    <p:embeddedFont>
      <p:font typeface="Raleway Medium" panose="020F0502020204030204" pitchFamily="2" charset="0"/>
      <p:regular r:id="rId21"/>
    </p:embeddedFont>
    <p:embeddedFont>
      <p:font typeface="Raleway Ultra-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531" y="1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jpeg>
</file>

<file path=ppt/media/image2.svg>
</file>

<file path=ppt/media/image20.jpeg>
</file>

<file path=ppt/media/image21.png>
</file>

<file path=ppt/media/image22.sv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7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7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6.png"/><Relationship Id="rId7" Type="http://schemas.openxmlformats.org/officeDocument/2006/relationships/image" Target="../media/image1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93042" y="2034365"/>
            <a:ext cx="7137321" cy="713732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CD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634504" y="1028700"/>
            <a:ext cx="7624796" cy="8142986"/>
          </a:xfrm>
          <a:custGeom>
            <a:avLst/>
            <a:gdLst/>
            <a:ahLst/>
            <a:cxnLst/>
            <a:rect l="l" t="t" r="r" b="b"/>
            <a:pathLst>
              <a:path w="7624796" h="8142986">
                <a:moveTo>
                  <a:pt x="0" y="0"/>
                </a:moveTo>
                <a:lnTo>
                  <a:pt x="7624796" y="0"/>
                </a:lnTo>
                <a:lnTo>
                  <a:pt x="7624796" y="8142986"/>
                </a:lnTo>
                <a:lnTo>
                  <a:pt x="0" y="81429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4599105" y="5143500"/>
            <a:ext cx="4884164" cy="488416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 flipH="1">
            <a:off x="-10657273" y="-29111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4">
              <a:alphaModFix amt="20999"/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483559" y="3540245"/>
            <a:ext cx="3587414" cy="2530757"/>
          </a:xfrm>
          <a:custGeom>
            <a:avLst/>
            <a:gdLst/>
            <a:ahLst/>
            <a:cxnLst/>
            <a:rect l="l" t="t" r="r" b="b"/>
            <a:pathLst>
              <a:path w="3587414" h="2530757">
                <a:moveTo>
                  <a:pt x="0" y="0"/>
                </a:moveTo>
                <a:lnTo>
                  <a:pt x="3587414" y="0"/>
                </a:lnTo>
                <a:lnTo>
                  <a:pt x="3587414" y="2530758"/>
                </a:lnTo>
                <a:lnTo>
                  <a:pt x="0" y="253075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906638" y="1787684"/>
            <a:ext cx="5408361" cy="493362"/>
          </a:xfrm>
          <a:custGeom>
            <a:avLst/>
            <a:gdLst/>
            <a:ahLst/>
            <a:cxnLst/>
            <a:rect l="l" t="t" r="r" b="b"/>
            <a:pathLst>
              <a:path w="5408361" h="493362">
                <a:moveTo>
                  <a:pt x="0" y="0"/>
                </a:moveTo>
                <a:lnTo>
                  <a:pt x="5408361" y="0"/>
                </a:lnTo>
                <a:lnTo>
                  <a:pt x="5408361" y="493362"/>
                </a:lnTo>
                <a:lnTo>
                  <a:pt x="0" y="493362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603984" y="5206429"/>
            <a:ext cx="4192830" cy="11926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9280"/>
              </a:lnSpc>
              <a:spcBef>
                <a:spcPct val="0"/>
              </a:spcBef>
            </a:pPr>
            <a:r>
              <a:rPr lang="en-US" sz="8000" b="1" dirty="0">
                <a:solidFill>
                  <a:srgbClr val="FFFFFF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PASSWORD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46544" y="1854660"/>
            <a:ext cx="4050089" cy="330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20"/>
              </a:lnSpc>
            </a:pPr>
            <a:r>
              <a:rPr lang="en-US" sz="2000" b="1" spc="78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https://github.com/danialsfy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01/13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87556" y="3259278"/>
            <a:ext cx="8246524" cy="17257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454"/>
              </a:lnSpc>
              <a:spcBef>
                <a:spcPct val="0"/>
              </a:spcBef>
            </a:pPr>
            <a:r>
              <a:rPr lang="en-US" sz="11598">
                <a:solidFill>
                  <a:srgbClr val="FFFFFF"/>
                </a:solidFill>
                <a:latin typeface="Antonio Light"/>
                <a:ea typeface="Antonio Light"/>
                <a:cs typeface="Antonio Light"/>
                <a:sym typeface="Antonio Light"/>
              </a:rPr>
              <a:t>INTRODUCTION TO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796814" y="5206429"/>
            <a:ext cx="3937266" cy="1183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280"/>
              </a:lnSpc>
              <a:spcBef>
                <a:spcPct val="0"/>
              </a:spcBef>
            </a:pPr>
            <a:r>
              <a:rPr lang="en-US" sz="8000" b="1">
                <a:solidFill>
                  <a:srgbClr val="FFFFFF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CRACKING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03984" y="7014244"/>
            <a:ext cx="2606152" cy="1416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12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by</a:t>
            </a:r>
          </a:p>
          <a:p>
            <a:pPr algn="l">
              <a:lnSpc>
                <a:spcPts val="3712"/>
              </a:lnSpc>
              <a:spcBef>
                <a:spcPct val="0"/>
              </a:spcBef>
            </a:pPr>
            <a:endParaRPr lang="en-US" sz="3200" b="1" dirty="0">
              <a:solidFill>
                <a:srgbClr val="FFFFFF"/>
              </a:solidFill>
              <a:latin typeface="Raleway Ultra-Bold"/>
              <a:ea typeface="Raleway Ultra-Bold"/>
              <a:cs typeface="Raleway Ultra-Bold"/>
              <a:sym typeface="Raleway Ultra-Bold"/>
            </a:endParaRPr>
          </a:p>
          <a:p>
            <a:pPr algn="l">
              <a:lnSpc>
                <a:spcPts val="3712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Danial Wajdi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08633" y="2126944"/>
            <a:ext cx="13921730" cy="1717844"/>
            <a:chOff x="0" y="0"/>
            <a:chExt cx="4640310" cy="5725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-10741914" y="-3252602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9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9" y="16235139"/>
                </a:lnTo>
                <a:lnTo>
                  <a:pt x="16235139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10/13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71465" y="277508"/>
            <a:ext cx="8317565" cy="1540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056"/>
              </a:lnSpc>
              <a:spcBef>
                <a:spcPct val="0"/>
              </a:spcBef>
            </a:pPr>
            <a:r>
              <a:rPr lang="en-US" sz="10393" b="1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JOHN THE RIPPER</a:t>
            </a:r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0" y="0"/>
            <a:ext cx="2108633" cy="2108633"/>
            <a:chOff x="0" y="0"/>
            <a:chExt cx="14840029" cy="14840029"/>
          </a:xfrm>
        </p:grpSpPr>
        <p:sp>
          <p:nvSpPr>
            <p:cNvPr id="12" name="Freeform 12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Freeform 13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-28919" r="-28919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3349435" y="2765099"/>
            <a:ext cx="12399487" cy="932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echo 'testuser:$6$abcdefgh$UeD1G1ECcB3Tqxg0gZB4YcqumMGAFQcIly5CE3Z3VQ.tY5aek0PObiZTzUwJppYsvKxvO2R3REKYVblUO1u9C/:19191:0:99999:7:::' &gt; shadow_hashes.txt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349435" y="2252007"/>
            <a:ext cx="2541076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Create a file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2108633" y="4178163"/>
            <a:ext cx="13921730" cy="1717844"/>
            <a:chOff x="0" y="0"/>
            <a:chExt cx="4640310" cy="57258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349435" y="5027560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unshadow /etc/passwd shadow_hashes.txt &gt; crackme.txt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349435" y="4303226"/>
            <a:ext cx="2541076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Unshadow the file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2108633" y="6229382"/>
            <a:ext cx="13921730" cy="1717844"/>
            <a:chOff x="0" y="0"/>
            <a:chExt cx="4640310" cy="57258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3349435" y="7079576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john --wordlist=/usr/share/wordlists/rockyou.txt crackme.txt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3349435" y="6354445"/>
            <a:ext cx="2541076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Run John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2108633" y="8280601"/>
            <a:ext cx="13921730" cy="1717844"/>
            <a:chOff x="0" y="0"/>
            <a:chExt cx="4640310" cy="57258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3349435" y="9130795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john --show crackme.txt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3349435" y="8405664"/>
            <a:ext cx="3360785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Show cracked password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14315960" y="9100721"/>
            <a:ext cx="3428806" cy="897724"/>
            <a:chOff x="0" y="0"/>
            <a:chExt cx="903060" cy="23643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03060" cy="236438"/>
            </a:xfrm>
            <a:custGeom>
              <a:avLst/>
              <a:gdLst/>
              <a:ahLst/>
              <a:cxnLst/>
              <a:rect l="l" t="t" r="r" b="b"/>
              <a:pathLst>
                <a:path w="903060" h="236438">
                  <a:moveTo>
                    <a:pt x="0" y="0"/>
                  </a:moveTo>
                  <a:lnTo>
                    <a:pt x="903060" y="0"/>
                  </a:lnTo>
                  <a:lnTo>
                    <a:pt x="903060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4" name="TextBox 34"/>
            <p:cNvSpPr txBox="1"/>
            <p:nvPr/>
          </p:nvSpPr>
          <p:spPr>
            <a:xfrm>
              <a:off x="0" y="-19050"/>
              <a:ext cx="903060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4604753" y="9364434"/>
            <a:ext cx="3140013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testuser:password123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4315960" y="8815239"/>
            <a:ext cx="3360785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Expected Output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1914" y="-3252602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9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9" y="16235139"/>
                </a:lnTo>
                <a:lnTo>
                  <a:pt x="16235139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11/13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71465" y="277508"/>
            <a:ext cx="8317565" cy="1540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056"/>
              </a:lnSpc>
              <a:spcBef>
                <a:spcPct val="0"/>
              </a:spcBef>
            </a:pPr>
            <a:r>
              <a:rPr lang="en-US" sz="10393" b="1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HASHCAT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62833" y="0"/>
            <a:ext cx="2108633" cy="2108633"/>
            <a:chOff x="0" y="0"/>
            <a:chExt cx="14840029" cy="14840029"/>
          </a:xfrm>
        </p:grpSpPr>
        <p:sp>
          <p:nvSpPr>
            <p:cNvPr id="10" name="Freeform 10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Freeform 11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223" t="-2940" r="223" b="-2940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2108633" y="3253804"/>
            <a:ext cx="13921730" cy="1717844"/>
            <a:chOff x="0" y="0"/>
            <a:chExt cx="4640310" cy="5725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349435" y="3891960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sudo adduser testuser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# Set password to 123456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349435" y="3378867"/>
            <a:ext cx="2541076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Create a user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2108633" y="5305023"/>
            <a:ext cx="13921730" cy="1717844"/>
            <a:chOff x="0" y="0"/>
            <a:chExt cx="4640310" cy="5725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3349435" y="6154420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hydra -l testuser -P /usr/share/wordlists/rockyou.txt ssh://127.0.0.1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3349435" y="5430086"/>
            <a:ext cx="2541076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Run Hydra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2108633" y="7356242"/>
            <a:ext cx="13921730" cy="1717844"/>
            <a:chOff x="0" y="0"/>
            <a:chExt cx="4640310" cy="57258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3349435" y="8206437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[22][ssh] host: 127.0.0.1   login: testuser   password: 123456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3349435" y="7481306"/>
            <a:ext cx="2541076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Expected Output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1914" y="-3252602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9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9" y="16235139"/>
                </a:lnTo>
                <a:lnTo>
                  <a:pt x="16235139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12/13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71465" y="277508"/>
            <a:ext cx="8317565" cy="1540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056"/>
              </a:lnSpc>
              <a:spcBef>
                <a:spcPct val="0"/>
              </a:spcBef>
            </a:pPr>
            <a:r>
              <a:rPr lang="en-US" sz="10393" b="1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HYDRA</a:t>
            </a:r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0" y="0"/>
            <a:ext cx="2108633" cy="2108633"/>
            <a:chOff x="0" y="0"/>
            <a:chExt cx="14840029" cy="14840029"/>
          </a:xfrm>
        </p:grpSpPr>
        <p:sp>
          <p:nvSpPr>
            <p:cNvPr id="10" name="Freeform 10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Freeform 11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223" t="-4230" r="223" b="-9914"/>
              </a:stretch>
            </a:blipFill>
          </p:spPr>
        </p:sp>
      </p:grpSp>
      <p:grpSp>
        <p:nvGrpSpPr>
          <p:cNvPr id="13" name="Group 13"/>
          <p:cNvGrpSpPr/>
          <p:nvPr/>
        </p:nvGrpSpPr>
        <p:grpSpPr>
          <a:xfrm>
            <a:off x="2108633" y="2126944"/>
            <a:ext cx="13921730" cy="1717844"/>
            <a:chOff x="0" y="0"/>
            <a:chExt cx="4640310" cy="57258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3349435" y="2765099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5f4dcc3b5aa765d61d8327deb882cf99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3349435" y="2252007"/>
            <a:ext cx="2541076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Create a hash file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2108633" y="4178163"/>
            <a:ext cx="13921730" cy="1717844"/>
            <a:chOff x="0" y="0"/>
            <a:chExt cx="4640310" cy="57258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3349435" y="5027560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hashcat -m 0 -a 0 hash.txt /usr/share/wordlists/rockyou.txt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3349435" y="4303226"/>
            <a:ext cx="3178673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Basic Dictionary Attack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2108633" y="6229382"/>
            <a:ext cx="13921730" cy="1717844"/>
            <a:chOff x="0" y="0"/>
            <a:chExt cx="4640310" cy="572582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3349435" y="7079576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hashcat -m 0 -a 0 hash.txt /usr/share/wordlists/rockyou.txt --show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3349435" y="6354445"/>
            <a:ext cx="2980813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Dsiplay Cracked Hash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2108633" y="8280601"/>
            <a:ext cx="13921730" cy="1717844"/>
            <a:chOff x="0" y="0"/>
            <a:chExt cx="4640310" cy="572582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640310" cy="572582"/>
            </a:xfrm>
            <a:custGeom>
              <a:avLst/>
              <a:gdLst/>
              <a:ahLst/>
              <a:cxnLst/>
              <a:rect l="l" t="t" r="r" b="b"/>
              <a:pathLst>
                <a:path w="4640310" h="572582">
                  <a:moveTo>
                    <a:pt x="0" y="0"/>
                  </a:moveTo>
                  <a:lnTo>
                    <a:pt x="4640310" y="0"/>
                  </a:lnTo>
                  <a:lnTo>
                    <a:pt x="4640310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0" y="-19050"/>
              <a:ext cx="4640310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3349435" y="9130795"/>
            <a:ext cx="12399487" cy="474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5f4dcc3b5aa765d61d8327deb882cf99:password</a:t>
            </a:r>
          </a:p>
          <a:p>
            <a:pPr algn="just">
              <a:lnSpc>
                <a:spcPts val="1849"/>
              </a:lnSpc>
              <a:spcBef>
                <a:spcPct val="0"/>
              </a:spcBef>
            </a:pPr>
            <a:endParaRPr lang="en-US" sz="1594" b="1">
              <a:solidFill>
                <a:srgbClr val="FFFFFF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3349435" y="8405664"/>
            <a:ext cx="3360785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Expected output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2067" y="-31518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472049" y="2520315"/>
            <a:ext cx="4508599" cy="5246370"/>
            <a:chOff x="0" y="0"/>
            <a:chExt cx="6985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5"/>
              <a:stretch>
                <a:fillRect l="-53204" r="-53204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5353006" y="1794438"/>
            <a:ext cx="1678544" cy="1953215"/>
            <a:chOff x="0" y="0"/>
            <a:chExt cx="6985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6"/>
              <a:stretch>
                <a:fillRect l="-41805" r="-41805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5186519" y="6615217"/>
            <a:ext cx="1678544" cy="1953215"/>
            <a:chOff x="0" y="0"/>
            <a:chExt cx="6985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blipFill>
              <a:blip r:embed="rId7"/>
              <a:stretch>
                <a:fillRect l="-61087" r="-61087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895218" y="5573710"/>
            <a:ext cx="1790091" cy="2083015"/>
            <a:chOff x="0" y="0"/>
            <a:chExt cx="6985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9B9B9B">
                    <a:alpha val="12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120650"/>
              <a:ext cx="698500" cy="552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13/13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903586" y="3698058"/>
            <a:ext cx="5259509" cy="1583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49"/>
              </a:lnSpc>
              <a:spcBef>
                <a:spcPct val="0"/>
              </a:spcBef>
            </a:pPr>
            <a:r>
              <a:rPr lang="en-US" sz="10646" b="1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DEFENSE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618995" y="5043051"/>
            <a:ext cx="5488451" cy="1583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49"/>
              </a:lnSpc>
              <a:spcBef>
                <a:spcPct val="0"/>
              </a:spcBef>
            </a:pPr>
            <a:r>
              <a:rPr lang="en-US" sz="10646">
                <a:solidFill>
                  <a:srgbClr val="FFFFFF"/>
                </a:solidFill>
                <a:latin typeface="Antonio Light"/>
                <a:ea typeface="Antonio Light"/>
                <a:cs typeface="Antonio Light"/>
                <a:sym typeface="Antonio Light"/>
              </a:rPr>
              <a:t>MITIGATIONS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801442" y="2769308"/>
            <a:ext cx="4752807" cy="678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Use long, random, and unique passwords.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2321694" y="2120350"/>
            <a:ext cx="666614" cy="66661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2801442" y="2281127"/>
            <a:ext cx="2703338" cy="345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Strong Password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801442" y="4945749"/>
            <a:ext cx="4752807" cy="1011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Adds a second layer (like SMS or app token) that passwords alone cannot bypass.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12321694" y="4296791"/>
            <a:ext cx="666614" cy="666614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2801442" y="4457569"/>
            <a:ext cx="4183982" cy="345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Multi-factor Authentication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801442" y="7122191"/>
            <a:ext cx="4752807" cy="678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Protect online services from brute force attempts.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12321694" y="6473232"/>
            <a:ext cx="666614" cy="666614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32" name="TextBox 32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2801442" y="6634010"/>
            <a:ext cx="1931517" cy="345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Rate Limiting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2067" y="-31518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723192" y="3310736"/>
            <a:ext cx="6995030" cy="24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192"/>
              </a:lnSpc>
              <a:spcBef>
                <a:spcPct val="0"/>
              </a:spcBef>
            </a:pPr>
            <a:r>
              <a:rPr lang="en-US" sz="16545" b="1">
                <a:solidFill>
                  <a:srgbClr val="FFFFFF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THANK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5569778" y="2403386"/>
            <a:ext cx="2138817" cy="213881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084393" y="5437365"/>
            <a:ext cx="4272627" cy="24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192"/>
              </a:lnSpc>
              <a:spcBef>
                <a:spcPct val="0"/>
              </a:spcBef>
            </a:pPr>
            <a:r>
              <a:rPr lang="en-US" sz="16545">
                <a:solidFill>
                  <a:srgbClr val="FFFFFF"/>
                </a:solidFill>
                <a:latin typeface="Antonio Light"/>
                <a:ea typeface="Antonio Light"/>
                <a:cs typeface="Antonio Light"/>
                <a:sym typeface="Antonio Light"/>
              </a:rPr>
              <a:t>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2067" y="-31518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3382850"/>
            <a:ext cx="839298" cy="666614"/>
            <a:chOff x="0" y="0"/>
            <a:chExt cx="1023353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23353" cy="812800"/>
            </a:xfrm>
            <a:custGeom>
              <a:avLst/>
              <a:gdLst/>
              <a:ahLst/>
              <a:cxnLst/>
              <a:rect l="l" t="t" r="r" b="b"/>
              <a:pathLst>
                <a:path w="1023353" h="812800">
                  <a:moveTo>
                    <a:pt x="511676" y="0"/>
                  </a:moveTo>
                  <a:cubicBezTo>
                    <a:pt x="229085" y="0"/>
                    <a:pt x="0" y="181951"/>
                    <a:pt x="0" y="406400"/>
                  </a:cubicBezTo>
                  <a:cubicBezTo>
                    <a:pt x="0" y="630849"/>
                    <a:pt x="229085" y="812800"/>
                    <a:pt x="511676" y="812800"/>
                  </a:cubicBezTo>
                  <a:cubicBezTo>
                    <a:pt x="794267" y="812800"/>
                    <a:pt x="1023353" y="630849"/>
                    <a:pt x="1023353" y="406400"/>
                  </a:cubicBezTo>
                  <a:cubicBezTo>
                    <a:pt x="1023353" y="181951"/>
                    <a:pt x="794267" y="0"/>
                    <a:pt x="51167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95939" y="47625"/>
              <a:ext cx="831474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2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4635981"/>
            <a:ext cx="839298" cy="666614"/>
            <a:chOff x="0" y="0"/>
            <a:chExt cx="1023353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23353" cy="812800"/>
            </a:xfrm>
            <a:custGeom>
              <a:avLst/>
              <a:gdLst/>
              <a:ahLst/>
              <a:cxnLst/>
              <a:rect l="l" t="t" r="r" b="b"/>
              <a:pathLst>
                <a:path w="1023353" h="812800">
                  <a:moveTo>
                    <a:pt x="511676" y="0"/>
                  </a:moveTo>
                  <a:cubicBezTo>
                    <a:pt x="229085" y="0"/>
                    <a:pt x="0" y="181951"/>
                    <a:pt x="0" y="406400"/>
                  </a:cubicBezTo>
                  <a:cubicBezTo>
                    <a:pt x="0" y="630849"/>
                    <a:pt x="229085" y="812800"/>
                    <a:pt x="511676" y="812800"/>
                  </a:cubicBezTo>
                  <a:cubicBezTo>
                    <a:pt x="794267" y="812800"/>
                    <a:pt x="1023353" y="630849"/>
                    <a:pt x="1023353" y="406400"/>
                  </a:cubicBezTo>
                  <a:cubicBezTo>
                    <a:pt x="1023353" y="181951"/>
                    <a:pt x="794267" y="0"/>
                    <a:pt x="51167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95939" y="47625"/>
              <a:ext cx="831474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2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8407473"/>
            <a:ext cx="839298" cy="666614"/>
            <a:chOff x="0" y="0"/>
            <a:chExt cx="1023353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23353" cy="812800"/>
            </a:xfrm>
            <a:custGeom>
              <a:avLst/>
              <a:gdLst/>
              <a:ahLst/>
              <a:cxnLst/>
              <a:rect l="l" t="t" r="r" b="b"/>
              <a:pathLst>
                <a:path w="1023353" h="812800">
                  <a:moveTo>
                    <a:pt x="511676" y="0"/>
                  </a:moveTo>
                  <a:cubicBezTo>
                    <a:pt x="229085" y="0"/>
                    <a:pt x="0" y="181951"/>
                    <a:pt x="0" y="406400"/>
                  </a:cubicBezTo>
                  <a:cubicBezTo>
                    <a:pt x="0" y="630849"/>
                    <a:pt x="229085" y="812800"/>
                    <a:pt x="511676" y="812800"/>
                  </a:cubicBezTo>
                  <a:cubicBezTo>
                    <a:pt x="794267" y="812800"/>
                    <a:pt x="1023353" y="630849"/>
                    <a:pt x="1023353" y="406400"/>
                  </a:cubicBezTo>
                  <a:cubicBezTo>
                    <a:pt x="1023353" y="181951"/>
                    <a:pt x="794267" y="0"/>
                    <a:pt x="51167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95939" y="47625"/>
              <a:ext cx="831474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2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28700" y="5893145"/>
            <a:ext cx="887480" cy="666614"/>
            <a:chOff x="0" y="0"/>
            <a:chExt cx="1082101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82101" cy="812800"/>
            </a:xfrm>
            <a:custGeom>
              <a:avLst/>
              <a:gdLst/>
              <a:ahLst/>
              <a:cxnLst/>
              <a:rect l="l" t="t" r="r" b="b"/>
              <a:pathLst>
                <a:path w="1082101" h="812800">
                  <a:moveTo>
                    <a:pt x="541050" y="0"/>
                  </a:moveTo>
                  <a:cubicBezTo>
                    <a:pt x="242237" y="0"/>
                    <a:pt x="0" y="181951"/>
                    <a:pt x="0" y="406400"/>
                  </a:cubicBezTo>
                  <a:cubicBezTo>
                    <a:pt x="0" y="630849"/>
                    <a:pt x="242237" y="812800"/>
                    <a:pt x="541050" y="812800"/>
                  </a:cubicBezTo>
                  <a:cubicBezTo>
                    <a:pt x="839864" y="812800"/>
                    <a:pt x="1082101" y="630849"/>
                    <a:pt x="1082101" y="406400"/>
                  </a:cubicBezTo>
                  <a:cubicBezTo>
                    <a:pt x="1082101" y="181951"/>
                    <a:pt x="839864" y="0"/>
                    <a:pt x="54105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101447" y="47625"/>
              <a:ext cx="879207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2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28700" y="7150309"/>
            <a:ext cx="887480" cy="666614"/>
            <a:chOff x="0" y="0"/>
            <a:chExt cx="1082101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82101" cy="812800"/>
            </a:xfrm>
            <a:custGeom>
              <a:avLst/>
              <a:gdLst/>
              <a:ahLst/>
              <a:cxnLst/>
              <a:rect l="l" t="t" r="r" b="b"/>
              <a:pathLst>
                <a:path w="1082101" h="812800">
                  <a:moveTo>
                    <a:pt x="541050" y="0"/>
                  </a:moveTo>
                  <a:cubicBezTo>
                    <a:pt x="242237" y="0"/>
                    <a:pt x="0" y="181951"/>
                    <a:pt x="0" y="406400"/>
                  </a:cubicBezTo>
                  <a:cubicBezTo>
                    <a:pt x="0" y="630849"/>
                    <a:pt x="242237" y="812800"/>
                    <a:pt x="541050" y="812800"/>
                  </a:cubicBezTo>
                  <a:cubicBezTo>
                    <a:pt x="839864" y="812800"/>
                    <a:pt x="1082101" y="630849"/>
                    <a:pt x="1082101" y="406400"/>
                  </a:cubicBezTo>
                  <a:cubicBezTo>
                    <a:pt x="1082101" y="181951"/>
                    <a:pt x="839864" y="0"/>
                    <a:pt x="54105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101447" y="47625"/>
              <a:ext cx="879207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12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02/13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54254" y="779842"/>
            <a:ext cx="5259509" cy="15839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49"/>
              </a:lnSpc>
              <a:spcBef>
                <a:spcPct val="0"/>
              </a:spcBef>
            </a:pPr>
            <a:r>
              <a:rPr lang="en-US" sz="10646" b="1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CONTENTS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32725" y="3543627"/>
            <a:ext cx="2606152" cy="48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12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Introduction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32725" y="4796758"/>
            <a:ext cx="4681038" cy="48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12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Understanding Hashes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632725" y="8568250"/>
            <a:ext cx="4681038" cy="48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12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Defense and Mitigation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667400" y="6053922"/>
            <a:ext cx="4646363" cy="48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12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Attacker’s Perspective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667400" y="7311086"/>
            <a:ext cx="3912924" cy="482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12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Password Cracking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2067" y="-31518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1921630" y="2670677"/>
            <a:ext cx="5246370" cy="524637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4838700" y="0"/>
                  </a:moveTo>
                  <a:lnTo>
                    <a:pt x="1511300" y="0"/>
                  </a:lnTo>
                  <a:cubicBezTo>
                    <a:pt x="676910" y="0"/>
                    <a:pt x="0" y="676910"/>
                    <a:pt x="0" y="1511300"/>
                  </a:cubicBezTo>
                  <a:lnTo>
                    <a:pt x="0" y="6350000"/>
                  </a:lnTo>
                  <a:lnTo>
                    <a:pt x="4838700" y="6350000"/>
                  </a:lnTo>
                  <a:cubicBezTo>
                    <a:pt x="5673090" y="6350000"/>
                    <a:pt x="6350000" y="5673090"/>
                    <a:pt x="6350000" y="4838700"/>
                  </a:cubicBezTo>
                  <a:lnTo>
                    <a:pt x="6350000" y="0"/>
                  </a:lnTo>
                  <a:lnTo>
                    <a:pt x="4838700" y="0"/>
                  </a:lnTo>
                  <a:close/>
                </a:path>
              </a:pathLst>
            </a:custGeom>
            <a:blipFill>
              <a:blip r:embed="rId5"/>
              <a:stretch>
                <a:fillRect l="-25000" r="-25000"/>
              </a:stretch>
            </a:blipFill>
            <a:ln w="85725" cap="sq">
              <a:gradFill>
                <a:gsLst>
                  <a:gs pos="0">
                    <a:srgbClr val="243F81">
                      <a:alpha val="100000"/>
                    </a:srgbClr>
                  </a:gs>
                  <a:gs pos="100000">
                    <a:srgbClr val="288198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1504067" y="2358141"/>
            <a:ext cx="1148007" cy="114800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3681980"/>
            <a:ext cx="6364742" cy="1069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2783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 password is a string of characters used to verify a user's identity and grant access to systems, applications, or data.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6111293" y="7179103"/>
            <a:ext cx="1148007" cy="114800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1628401"/>
            <a:ext cx="9318636" cy="729741"/>
            <a:chOff x="0" y="0"/>
            <a:chExt cx="2454291" cy="19219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54291" cy="192195"/>
            </a:xfrm>
            <a:custGeom>
              <a:avLst/>
              <a:gdLst/>
              <a:ahLst/>
              <a:cxnLst/>
              <a:rect l="l" t="t" r="r" b="b"/>
              <a:pathLst>
                <a:path w="2454291" h="192195">
                  <a:moveTo>
                    <a:pt x="0" y="0"/>
                  </a:moveTo>
                  <a:lnTo>
                    <a:pt x="2454291" y="0"/>
                  </a:lnTo>
                  <a:lnTo>
                    <a:pt x="2454291" y="192195"/>
                  </a:lnTo>
                  <a:lnTo>
                    <a:pt x="0" y="192195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46000"/>
                  </a:srgbClr>
                </a:gs>
                <a:gs pos="100000">
                  <a:srgbClr val="9B9B9B">
                    <a:alpha val="552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2454291" cy="211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03/13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28700" y="489524"/>
            <a:ext cx="8019306" cy="174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653"/>
              </a:lnSpc>
              <a:spcBef>
                <a:spcPct val="0"/>
              </a:spcBef>
            </a:pPr>
            <a:r>
              <a:rPr lang="en-US" sz="11770" b="1">
                <a:solidFill>
                  <a:srgbClr val="FFFFFF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INTRODUCTION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038353" y="5352926"/>
            <a:ext cx="5728894" cy="10694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2783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 combination of letters, numbers, and symbols in a string for identity validation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801501" y="8353182"/>
            <a:ext cx="5728894" cy="717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2783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Apply salt to prevent rainbow table attack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028700" y="7023873"/>
            <a:ext cx="6637248" cy="729234"/>
            <a:chOff x="0" y="0"/>
            <a:chExt cx="8849664" cy="972312"/>
          </a:xfrm>
        </p:grpSpPr>
        <p:sp>
          <p:nvSpPr>
            <p:cNvPr id="24" name="TextBox 24"/>
            <p:cNvSpPr txBox="1"/>
            <p:nvPr/>
          </p:nvSpPr>
          <p:spPr>
            <a:xfrm>
              <a:off x="0" y="0"/>
              <a:ext cx="7638526" cy="4861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l">
                <a:lnSpc>
                  <a:spcPts val="2783"/>
                </a:lnSpc>
                <a:buFont typeface="Arial"/>
                <a:buChar char="•"/>
              </a:pPr>
              <a:r>
                <a:rPr lang="en-US" sz="2400" b="1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Linux - /etc/shadow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666126" y="486156"/>
              <a:ext cx="8183538" cy="4861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783"/>
                </a:lnSpc>
              </a:pPr>
              <a:r>
                <a:rPr lang="en-US" sz="2400" b="1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Windows - C:\Windows\System32\config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2067" y="-31518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628401"/>
            <a:ext cx="9318636" cy="729741"/>
            <a:chOff x="0" y="0"/>
            <a:chExt cx="2454291" cy="1921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54291" cy="192195"/>
            </a:xfrm>
            <a:custGeom>
              <a:avLst/>
              <a:gdLst/>
              <a:ahLst/>
              <a:cxnLst/>
              <a:rect l="l" t="t" r="r" b="b"/>
              <a:pathLst>
                <a:path w="2454291" h="192195">
                  <a:moveTo>
                    <a:pt x="0" y="0"/>
                  </a:moveTo>
                  <a:lnTo>
                    <a:pt x="2454291" y="0"/>
                  </a:lnTo>
                  <a:lnTo>
                    <a:pt x="2454291" y="192195"/>
                  </a:lnTo>
                  <a:lnTo>
                    <a:pt x="0" y="192195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46000"/>
                  </a:srgbClr>
                </a:gs>
                <a:gs pos="100000">
                  <a:srgbClr val="9B9B9B">
                    <a:alpha val="5520"/>
                  </a:srgbClr>
                </a:gs>
              </a:gsLst>
              <a:lin ang="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2454291" cy="211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559195" y="3986314"/>
            <a:ext cx="6225493" cy="5261718"/>
          </a:xfrm>
          <a:custGeom>
            <a:avLst/>
            <a:gdLst/>
            <a:ahLst/>
            <a:cxnLst/>
            <a:rect l="l" t="t" r="r" b="b"/>
            <a:pathLst>
              <a:path w="6225493" h="5261718">
                <a:moveTo>
                  <a:pt x="0" y="0"/>
                </a:moveTo>
                <a:lnTo>
                  <a:pt x="6225493" y="0"/>
                </a:lnTo>
                <a:lnTo>
                  <a:pt x="6225493" y="5261718"/>
                </a:lnTo>
                <a:lnTo>
                  <a:pt x="0" y="526171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8638"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9984703" y="3782098"/>
            <a:ext cx="5304854" cy="6227438"/>
          </a:xfrm>
          <a:custGeom>
            <a:avLst/>
            <a:gdLst/>
            <a:ahLst/>
            <a:cxnLst/>
            <a:rect l="l" t="t" r="r" b="b"/>
            <a:pathLst>
              <a:path w="5304854" h="6227438">
                <a:moveTo>
                  <a:pt x="0" y="0"/>
                </a:moveTo>
                <a:lnTo>
                  <a:pt x="5304855" y="0"/>
                </a:lnTo>
                <a:lnTo>
                  <a:pt x="5304855" y="6227437"/>
                </a:lnTo>
                <a:lnTo>
                  <a:pt x="0" y="62274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04/13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489524"/>
            <a:ext cx="8019306" cy="174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653"/>
              </a:lnSpc>
              <a:spcBef>
                <a:spcPct val="0"/>
              </a:spcBef>
            </a:pPr>
            <a:r>
              <a:rPr lang="en-US" sz="11770" b="1">
                <a:solidFill>
                  <a:srgbClr val="FFFFFF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INTRODUCTION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3245587"/>
            <a:ext cx="5728894" cy="36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2783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Time taken if use brute-force attack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560663" y="3245587"/>
            <a:ext cx="5728894" cy="36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2783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Dictionary attack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2067" y="-31518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628401"/>
            <a:ext cx="14519551" cy="729741"/>
            <a:chOff x="0" y="0"/>
            <a:chExt cx="3824079" cy="1921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824079" cy="192195"/>
            </a:xfrm>
            <a:custGeom>
              <a:avLst/>
              <a:gdLst/>
              <a:ahLst/>
              <a:cxnLst/>
              <a:rect l="l" t="t" r="r" b="b"/>
              <a:pathLst>
                <a:path w="3824079" h="192195">
                  <a:moveTo>
                    <a:pt x="0" y="0"/>
                  </a:moveTo>
                  <a:lnTo>
                    <a:pt x="3824079" y="0"/>
                  </a:lnTo>
                  <a:lnTo>
                    <a:pt x="3824079" y="192195"/>
                  </a:lnTo>
                  <a:lnTo>
                    <a:pt x="0" y="192195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46000"/>
                  </a:srgbClr>
                </a:gs>
                <a:gs pos="100000">
                  <a:srgbClr val="9B9B9B">
                    <a:alpha val="5520"/>
                  </a:srgbClr>
                </a:gs>
              </a:gsLst>
              <a:lin ang="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3824079" cy="211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106965" y="6377083"/>
            <a:ext cx="11301259" cy="589973"/>
          </a:xfrm>
          <a:custGeom>
            <a:avLst/>
            <a:gdLst/>
            <a:ahLst/>
            <a:cxnLst/>
            <a:rect l="l" t="t" r="r" b="b"/>
            <a:pathLst>
              <a:path w="11301259" h="589973">
                <a:moveTo>
                  <a:pt x="0" y="0"/>
                </a:moveTo>
                <a:lnTo>
                  <a:pt x="11301259" y="0"/>
                </a:lnTo>
                <a:lnTo>
                  <a:pt x="11301259" y="589973"/>
                </a:lnTo>
                <a:lnTo>
                  <a:pt x="0" y="5899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2542" b="-2542"/>
            </a:stretch>
          </a:blipFill>
          <a:ln cap="sq">
            <a:noFill/>
            <a:prstDash val="solid"/>
            <a:miter/>
          </a:ln>
        </p:spPr>
      </p:sp>
      <p:sp>
        <p:nvSpPr>
          <p:cNvPr id="11" name="Freeform 11"/>
          <p:cNvSpPr/>
          <p:nvPr/>
        </p:nvSpPr>
        <p:spPr>
          <a:xfrm>
            <a:off x="1028700" y="4439680"/>
            <a:ext cx="11301259" cy="918227"/>
          </a:xfrm>
          <a:custGeom>
            <a:avLst/>
            <a:gdLst/>
            <a:ahLst/>
            <a:cxnLst/>
            <a:rect l="l" t="t" r="r" b="b"/>
            <a:pathLst>
              <a:path w="11301259" h="918227">
                <a:moveTo>
                  <a:pt x="0" y="0"/>
                </a:moveTo>
                <a:lnTo>
                  <a:pt x="11301259" y="0"/>
                </a:lnTo>
                <a:lnTo>
                  <a:pt x="11301259" y="918228"/>
                </a:lnTo>
                <a:lnTo>
                  <a:pt x="0" y="91822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w="38100" cap="rnd">
            <a:solidFill>
              <a:srgbClr val="FFFFFF"/>
            </a:solidFill>
            <a:prstDash val="solid"/>
            <a:round/>
          </a:ln>
        </p:spPr>
      </p:sp>
      <p:sp>
        <p:nvSpPr>
          <p:cNvPr id="12" name="Freeform 12"/>
          <p:cNvSpPr/>
          <p:nvPr/>
        </p:nvSpPr>
        <p:spPr>
          <a:xfrm>
            <a:off x="12597960" y="4288822"/>
            <a:ext cx="5011824" cy="4176520"/>
          </a:xfrm>
          <a:custGeom>
            <a:avLst/>
            <a:gdLst/>
            <a:ahLst/>
            <a:cxnLst/>
            <a:rect l="l" t="t" r="r" b="b"/>
            <a:pathLst>
              <a:path w="5011824" h="4176520">
                <a:moveTo>
                  <a:pt x="0" y="0"/>
                </a:moveTo>
                <a:lnTo>
                  <a:pt x="5011825" y="0"/>
                </a:lnTo>
                <a:lnTo>
                  <a:pt x="5011825" y="4176521"/>
                </a:lnTo>
                <a:lnTo>
                  <a:pt x="0" y="417652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05/13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489524"/>
            <a:ext cx="15601380" cy="1637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841"/>
              </a:lnSpc>
              <a:spcBef>
                <a:spcPct val="0"/>
              </a:spcBef>
            </a:pPr>
            <a:r>
              <a:rPr lang="en-US" sz="11070" b="1">
                <a:solidFill>
                  <a:srgbClr val="FFFFFF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UNDERSTANDING THE HASHES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3245587"/>
            <a:ext cx="5728894" cy="3646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2783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/etc/shadow file format in kali linux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2067" y="-31518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628401"/>
            <a:ext cx="9318636" cy="729741"/>
            <a:chOff x="0" y="0"/>
            <a:chExt cx="2454291" cy="1921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54291" cy="192195"/>
            </a:xfrm>
            <a:custGeom>
              <a:avLst/>
              <a:gdLst/>
              <a:ahLst/>
              <a:cxnLst/>
              <a:rect l="l" t="t" r="r" b="b"/>
              <a:pathLst>
                <a:path w="2454291" h="192195">
                  <a:moveTo>
                    <a:pt x="0" y="0"/>
                  </a:moveTo>
                  <a:lnTo>
                    <a:pt x="2454291" y="0"/>
                  </a:lnTo>
                  <a:lnTo>
                    <a:pt x="2454291" y="192195"/>
                  </a:lnTo>
                  <a:lnTo>
                    <a:pt x="0" y="192195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46000"/>
                  </a:srgbClr>
                </a:gs>
                <a:gs pos="100000">
                  <a:srgbClr val="9B9B9B">
                    <a:alpha val="5520"/>
                  </a:srgbClr>
                </a:gs>
              </a:gsLst>
              <a:lin ang="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2454291" cy="2112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02/15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489524"/>
            <a:ext cx="8019306" cy="174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653"/>
              </a:lnSpc>
              <a:spcBef>
                <a:spcPct val="0"/>
              </a:spcBef>
            </a:pPr>
            <a:r>
              <a:rPr lang="en-US" sz="11770" b="1">
                <a:solidFill>
                  <a:srgbClr val="FFFFFF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INTRODUCTION</a:t>
            </a:r>
          </a:p>
        </p:txBody>
      </p:sp>
      <p:sp>
        <p:nvSpPr>
          <p:cNvPr id="12" name="Freeform 1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6117" b="-105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6792005" y="13422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06/13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2067" y="-31518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670833" y="4060098"/>
            <a:ext cx="7116792" cy="4114800"/>
          </a:xfrm>
          <a:custGeom>
            <a:avLst/>
            <a:gdLst/>
            <a:ahLst/>
            <a:cxnLst/>
            <a:rect l="l" t="t" r="r" b="b"/>
            <a:pathLst>
              <a:path w="7116792" h="4114800">
                <a:moveTo>
                  <a:pt x="0" y="0"/>
                </a:moveTo>
                <a:lnTo>
                  <a:pt x="7116792" y="0"/>
                </a:lnTo>
                <a:lnTo>
                  <a:pt x="711679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977851" y="4271007"/>
            <a:ext cx="3692982" cy="3692982"/>
            <a:chOff x="0" y="0"/>
            <a:chExt cx="14840029" cy="14840029"/>
          </a:xfrm>
        </p:grpSpPr>
        <p:sp>
          <p:nvSpPr>
            <p:cNvPr id="6" name="Freeform 6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Freeform 7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7"/>
              <a:stretch>
                <a:fillRect l="-24712" r="-24712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07/13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058504" y="2019060"/>
            <a:ext cx="4537678" cy="14795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1592"/>
              </a:lnSpc>
              <a:spcBef>
                <a:spcPct val="0"/>
              </a:spcBef>
            </a:pPr>
            <a:r>
              <a:rPr lang="en-US" sz="9993" b="1">
                <a:solidFill>
                  <a:srgbClr val="FFFFFF"/>
                </a:solidFill>
                <a:latin typeface="Antonio Ultra-Bold"/>
                <a:ea typeface="Antonio Ultra-Bold"/>
                <a:cs typeface="Antonio Ultra-Bold"/>
                <a:sym typeface="Antonio Ultra-Bold"/>
              </a:rPr>
              <a:t>ATTACKER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596183" y="2519615"/>
            <a:ext cx="6187406" cy="1540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056"/>
              </a:lnSpc>
              <a:spcBef>
                <a:spcPct val="0"/>
              </a:spcBef>
            </a:pPr>
            <a:r>
              <a:rPr lang="en-US" sz="10393">
                <a:solidFill>
                  <a:srgbClr val="FFFFFF"/>
                </a:solidFill>
                <a:latin typeface="Antonio Light"/>
                <a:ea typeface="Antonio Light"/>
                <a:cs typeface="Antonio Light"/>
                <a:sym typeface="Antonio Light"/>
              </a:rPr>
              <a:t>PERSPECTIVE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2937098" y="4271007"/>
            <a:ext cx="3692982" cy="3692982"/>
            <a:chOff x="0" y="0"/>
            <a:chExt cx="14840029" cy="14840029"/>
          </a:xfrm>
        </p:grpSpPr>
        <p:sp>
          <p:nvSpPr>
            <p:cNvPr id="16" name="Freeform 16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Freeform 17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8"/>
              <a:stretch>
                <a:fillRect l="-24712" r="-2471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6327344" y="4531268"/>
            <a:ext cx="5872806" cy="316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2" lvl="1" indent="-215901" algn="l">
              <a:lnSpc>
                <a:spcPts val="2320"/>
              </a:lnSpc>
              <a:buFont typeface="Arial"/>
              <a:buChar char="•"/>
            </a:pPr>
            <a:r>
              <a:rPr lang="en-US" sz="20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On Linux, hashes are stored in /etc/shadow, accessible with root privileges.</a:t>
            </a:r>
          </a:p>
          <a:p>
            <a:pPr marL="431802" lvl="1" indent="-215901" algn="l">
              <a:lnSpc>
                <a:spcPts val="2320"/>
              </a:lnSpc>
              <a:buFont typeface="Arial"/>
              <a:buChar char="•"/>
            </a:pPr>
            <a:r>
              <a:rPr lang="en-US" sz="20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On Windows, password hashes are stored in the SAM file and can be extracted using tools like Mimikatz, secretsdump.py, or pwdump.</a:t>
            </a:r>
          </a:p>
          <a:p>
            <a:pPr marL="431802" lvl="1" indent="-215901" algn="l">
              <a:lnSpc>
                <a:spcPts val="2320"/>
              </a:lnSpc>
              <a:buFont typeface="Arial"/>
              <a:buChar char="•"/>
            </a:pPr>
            <a:r>
              <a:rPr lang="en-US" sz="20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On websites or apps, SQL injection or other vulnerabilities may reveal password hashes from databases.</a:t>
            </a:r>
          </a:p>
          <a:p>
            <a:pPr marL="431802" lvl="1" indent="-215901" algn="l">
              <a:lnSpc>
                <a:spcPts val="2320"/>
              </a:lnSpc>
              <a:buFont typeface="Arial"/>
              <a:buChar char="•"/>
            </a:pPr>
            <a:r>
              <a:rPr lang="en-US" sz="20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 breach scenarios, hackers may find publicly leaked password files or breach dumps.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679486" y="4569497"/>
            <a:ext cx="1148007" cy="114800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5300184" y="7190525"/>
            <a:ext cx="1148007" cy="1148007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742067" y="-3151841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8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8" y="16235139"/>
                </a:lnTo>
                <a:lnTo>
                  <a:pt x="16235138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8669610" y="3073227"/>
            <a:ext cx="13199814" cy="5627536"/>
          </a:xfrm>
          <a:custGeom>
            <a:avLst/>
            <a:gdLst/>
            <a:ahLst/>
            <a:cxnLst/>
            <a:rect l="l" t="t" r="r" b="b"/>
            <a:pathLst>
              <a:path w="13199814" h="5627536">
                <a:moveTo>
                  <a:pt x="13199814" y="0"/>
                </a:moveTo>
                <a:lnTo>
                  <a:pt x="0" y="0"/>
                </a:lnTo>
                <a:lnTo>
                  <a:pt x="0" y="5627536"/>
                </a:lnTo>
                <a:lnTo>
                  <a:pt x="13199814" y="5627536"/>
                </a:lnTo>
                <a:lnTo>
                  <a:pt x="13199814" y="0"/>
                </a:lnTo>
                <a:close/>
              </a:path>
            </a:pathLst>
          </a:custGeom>
          <a:blipFill>
            <a:blip r:embed="rId5">
              <a:alphaModFix amt="43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08/13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47842" y="3553773"/>
            <a:ext cx="6182237" cy="174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653"/>
              </a:lnSpc>
              <a:spcBef>
                <a:spcPct val="0"/>
              </a:spcBef>
            </a:pPr>
            <a:r>
              <a:rPr lang="en-US" sz="11770" b="1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PASSWORD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47842" y="5040763"/>
            <a:ext cx="6537581" cy="1740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3653"/>
              </a:lnSpc>
              <a:spcBef>
                <a:spcPct val="0"/>
              </a:spcBef>
            </a:pPr>
            <a:r>
              <a:rPr lang="en-US" sz="11770">
                <a:solidFill>
                  <a:srgbClr val="FFFFFF"/>
                </a:solidFill>
                <a:latin typeface="Antonio Light"/>
                <a:ea typeface="Antonio Light"/>
                <a:cs typeface="Antonio Light"/>
                <a:sym typeface="Antonio Light"/>
              </a:rPr>
              <a:t>CRACKING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44316" y="4017096"/>
            <a:ext cx="5872806" cy="345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Offline : using stolen hash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3535210"/>
            <a:ext cx="1148007" cy="1148007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844316" y="5937007"/>
            <a:ext cx="5872806" cy="345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Online : repeatedly attempting logins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028700" y="5455121"/>
            <a:ext cx="1148007" cy="1148007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844316" y="7856918"/>
            <a:ext cx="5872806" cy="345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Brute force, dictionary, rule-based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028700" y="7375032"/>
            <a:ext cx="1148007" cy="114800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844316" y="2245848"/>
            <a:ext cx="5872806" cy="6784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8"/>
              </a:lnSpc>
              <a:spcBef>
                <a:spcPct val="0"/>
              </a:spcBef>
            </a:pPr>
            <a:r>
              <a:rPr lang="en-US" sz="2300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Process of converting a password hash back into the original plaintext password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028700" y="1763962"/>
            <a:ext cx="1148007" cy="1148007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9FE5FF">
                    <a:alpha val="100000"/>
                  </a:srgbClr>
                </a:gs>
                <a:gs pos="100000">
                  <a:srgbClr val="6F6296">
                    <a:alpha val="0"/>
                  </a:srgbClr>
                </a:gs>
              </a:gsLst>
              <a:lin ang="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243F81">
                <a:alpha val="100000"/>
              </a:srgbClr>
            </a:gs>
            <a:gs pos="100000">
              <a:srgbClr val="288198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15445" y="4486038"/>
            <a:ext cx="5790071" cy="1717844"/>
            <a:chOff x="0" y="0"/>
            <a:chExt cx="1929913" cy="5725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29913" cy="572582"/>
            </a:xfrm>
            <a:custGeom>
              <a:avLst/>
              <a:gdLst/>
              <a:ahLst/>
              <a:cxnLst/>
              <a:rect l="l" t="t" r="r" b="b"/>
              <a:pathLst>
                <a:path w="1929913" h="572582">
                  <a:moveTo>
                    <a:pt x="0" y="0"/>
                  </a:moveTo>
                  <a:lnTo>
                    <a:pt x="1929913" y="0"/>
                  </a:lnTo>
                  <a:lnTo>
                    <a:pt x="1929913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929913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-10741914" y="-3252602"/>
            <a:ext cx="16235139" cy="16235139"/>
          </a:xfrm>
          <a:custGeom>
            <a:avLst/>
            <a:gdLst/>
            <a:ahLst/>
            <a:cxnLst/>
            <a:rect l="l" t="t" r="r" b="b"/>
            <a:pathLst>
              <a:path w="16235139" h="16235139">
                <a:moveTo>
                  <a:pt x="16235139" y="0"/>
                </a:moveTo>
                <a:lnTo>
                  <a:pt x="0" y="0"/>
                </a:lnTo>
                <a:lnTo>
                  <a:pt x="0" y="16235139"/>
                </a:lnTo>
                <a:lnTo>
                  <a:pt x="16235139" y="16235139"/>
                </a:lnTo>
                <a:lnTo>
                  <a:pt x="16235139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6802847" y="9074087"/>
            <a:ext cx="365153" cy="347891"/>
          </a:xfrm>
          <a:custGeom>
            <a:avLst/>
            <a:gdLst/>
            <a:ahLst/>
            <a:cxnLst/>
            <a:rect l="l" t="t" r="r" b="b"/>
            <a:pathLst>
              <a:path w="365153" h="347891">
                <a:moveTo>
                  <a:pt x="365153" y="0"/>
                </a:moveTo>
                <a:lnTo>
                  <a:pt x="0" y="0"/>
                </a:lnTo>
                <a:lnTo>
                  <a:pt x="0" y="347891"/>
                </a:lnTo>
                <a:lnTo>
                  <a:pt x="365153" y="347891"/>
                </a:lnTo>
                <a:lnTo>
                  <a:pt x="36515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6030363" y="896714"/>
            <a:ext cx="2680687" cy="897724"/>
            <a:chOff x="0" y="0"/>
            <a:chExt cx="706025" cy="23643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06025" cy="236438"/>
            </a:xfrm>
            <a:custGeom>
              <a:avLst/>
              <a:gdLst/>
              <a:ahLst/>
              <a:cxnLst/>
              <a:rect l="l" t="t" r="r" b="b"/>
              <a:pathLst>
                <a:path w="706025" h="236438">
                  <a:moveTo>
                    <a:pt x="0" y="0"/>
                  </a:moveTo>
                  <a:lnTo>
                    <a:pt x="706025" y="0"/>
                  </a:lnTo>
                  <a:lnTo>
                    <a:pt x="706025" y="236438"/>
                  </a:lnTo>
                  <a:lnTo>
                    <a:pt x="0" y="236438"/>
                  </a:ln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706025" cy="2554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83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630080" y="1189894"/>
            <a:ext cx="822214" cy="291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27"/>
              </a:lnSpc>
              <a:spcBef>
                <a:spcPct val="0"/>
              </a:spcBef>
            </a:pPr>
            <a:r>
              <a:rPr lang="en-US" sz="1920" b="1" spc="1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09/13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683072" y="2183984"/>
            <a:ext cx="4905274" cy="1540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056"/>
              </a:lnSpc>
              <a:spcBef>
                <a:spcPct val="0"/>
              </a:spcBef>
            </a:pPr>
            <a:r>
              <a:rPr lang="en-US" sz="10393" b="1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CRACKING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778192" y="2183984"/>
            <a:ext cx="2505683" cy="15404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2056"/>
              </a:lnSpc>
              <a:spcBef>
                <a:spcPct val="0"/>
              </a:spcBef>
            </a:pPr>
            <a:r>
              <a:rPr lang="en-US" sz="10393">
                <a:solidFill>
                  <a:srgbClr val="FFFFFF"/>
                </a:solidFill>
                <a:latin typeface="Antonio Light"/>
                <a:ea typeface="Antonio Light"/>
                <a:cs typeface="Antonio Light"/>
                <a:sym typeface="Antonio Light"/>
              </a:rPr>
              <a:t>TOOLS</a:t>
            </a: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2008927" y="4290644"/>
            <a:ext cx="2108633" cy="2108633"/>
            <a:chOff x="0" y="0"/>
            <a:chExt cx="14840029" cy="14840029"/>
          </a:xfrm>
        </p:grpSpPr>
        <p:sp>
          <p:nvSpPr>
            <p:cNvPr id="14" name="Freeform 14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Freeform 15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-28919" r="-28919"/>
              </a:stretch>
            </a:blipFill>
          </p:spPr>
        </p:sp>
      </p:grpSp>
      <p:sp>
        <p:nvSpPr>
          <p:cNvPr id="17" name="TextBox 17"/>
          <p:cNvSpPr txBox="1"/>
          <p:nvPr/>
        </p:nvSpPr>
        <p:spPr>
          <a:xfrm>
            <a:off x="4356248" y="5124194"/>
            <a:ext cx="3948001" cy="932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  <a:spcBef>
                <a:spcPct val="0"/>
              </a:spcBef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John is a fast, flexible, and easy-to-use password cracker. It works best for offline cracking and supports many hash types.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356248" y="4611101"/>
            <a:ext cx="2541076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John the Ripper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7003968" y="7160848"/>
            <a:ext cx="5829722" cy="1717844"/>
            <a:chOff x="0" y="0"/>
            <a:chExt cx="1943129" cy="57258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943129" cy="572582"/>
            </a:xfrm>
            <a:custGeom>
              <a:avLst/>
              <a:gdLst/>
              <a:ahLst/>
              <a:cxnLst/>
              <a:rect l="l" t="t" r="r" b="b"/>
              <a:pathLst>
                <a:path w="1943129" h="572582">
                  <a:moveTo>
                    <a:pt x="0" y="0"/>
                  </a:moveTo>
                  <a:lnTo>
                    <a:pt x="1943129" y="0"/>
                  </a:lnTo>
                  <a:lnTo>
                    <a:pt x="1943129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19050"/>
              <a:ext cx="1943129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5897449" y="6965454"/>
            <a:ext cx="2108633" cy="2108633"/>
            <a:chOff x="0" y="0"/>
            <a:chExt cx="14840029" cy="14840029"/>
          </a:xfrm>
        </p:grpSpPr>
        <p:sp>
          <p:nvSpPr>
            <p:cNvPr id="23" name="Freeform 23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4" name="Freeform 24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6"/>
              <a:stretch>
                <a:fillRect l="223" t="-4230" r="223" b="-9914"/>
              </a:stretch>
            </a:blipFill>
          </p:spPr>
        </p:sp>
      </p:grpSp>
      <p:sp>
        <p:nvSpPr>
          <p:cNvPr id="26" name="TextBox 26"/>
          <p:cNvSpPr txBox="1"/>
          <p:nvPr/>
        </p:nvSpPr>
        <p:spPr>
          <a:xfrm>
            <a:off x="8244770" y="7786592"/>
            <a:ext cx="3987652" cy="703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49"/>
              </a:lnSpc>
              <a:spcBef>
                <a:spcPct val="0"/>
              </a:spcBef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Hydra is used for online brute force attacks on protocols like SSH, HTTP, FTP, and RDP.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8244770" y="7285911"/>
            <a:ext cx="2478300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Hydra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0489002" y="4486038"/>
            <a:ext cx="5790071" cy="1717844"/>
            <a:chOff x="0" y="0"/>
            <a:chExt cx="1929913" cy="572582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929913" cy="572582"/>
            </a:xfrm>
            <a:custGeom>
              <a:avLst/>
              <a:gdLst/>
              <a:ahLst/>
              <a:cxnLst/>
              <a:rect l="l" t="t" r="r" b="b"/>
              <a:pathLst>
                <a:path w="1929913" h="572582">
                  <a:moveTo>
                    <a:pt x="0" y="0"/>
                  </a:moveTo>
                  <a:lnTo>
                    <a:pt x="1929913" y="0"/>
                  </a:lnTo>
                  <a:lnTo>
                    <a:pt x="1929913" y="572582"/>
                  </a:lnTo>
                  <a:lnTo>
                    <a:pt x="0" y="572582"/>
                  </a:lnTo>
                  <a:close/>
                </a:path>
              </a:pathLst>
            </a:custGeom>
            <a:solidFill>
              <a:srgbClr val="00BBDE">
                <a:alpha val="3764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0" y="-19050"/>
              <a:ext cx="1929913" cy="59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83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1" name="Group 31"/>
          <p:cNvGrpSpPr>
            <a:grpSpLocks noChangeAspect="1"/>
          </p:cNvGrpSpPr>
          <p:nvPr/>
        </p:nvGrpSpPr>
        <p:grpSpPr>
          <a:xfrm>
            <a:off x="9382484" y="4290644"/>
            <a:ext cx="2108633" cy="2108633"/>
            <a:chOff x="0" y="0"/>
            <a:chExt cx="14840029" cy="14840029"/>
          </a:xfrm>
        </p:grpSpPr>
        <p:sp>
          <p:nvSpPr>
            <p:cNvPr id="32" name="Freeform 32"/>
            <p:cNvSpPr/>
            <p:nvPr/>
          </p:nvSpPr>
          <p:spPr>
            <a:xfrm>
              <a:off x="-366471" y="-11891"/>
              <a:ext cx="15572971" cy="14863810"/>
            </a:xfrm>
            <a:custGeom>
              <a:avLst/>
              <a:gdLst/>
              <a:ahLst/>
              <a:cxnLst/>
              <a:rect l="l" t="t" r="r" b="b"/>
              <a:pathLst>
                <a:path w="15572971" h="14863810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1">
              <a:gsLst>
                <a:gs pos="0">
                  <a:srgbClr val="243F81">
                    <a:alpha val="100000"/>
                  </a:srgbClr>
                </a:gs>
                <a:gs pos="100000">
                  <a:srgbClr val="288198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3" name="Freeform 33"/>
            <p:cNvSpPr/>
            <p:nvPr/>
          </p:nvSpPr>
          <p:spPr>
            <a:xfrm>
              <a:off x="-156193" y="188812"/>
              <a:ext cx="15152415" cy="14462405"/>
            </a:xfrm>
            <a:custGeom>
              <a:avLst/>
              <a:gdLst/>
              <a:ahLst/>
              <a:cxnLst/>
              <a:rect l="l" t="t" r="r" b="b"/>
              <a:pathLst>
                <a:path w="15152415" h="1446240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" name="Freeform 34"/>
            <p:cNvSpPr/>
            <p:nvPr/>
          </p:nvSpPr>
          <p:spPr>
            <a:xfrm>
              <a:off x="223301" y="551024"/>
              <a:ext cx="14393427" cy="13737979"/>
            </a:xfrm>
            <a:custGeom>
              <a:avLst/>
              <a:gdLst/>
              <a:ahLst/>
              <a:cxnLst/>
              <a:rect l="l" t="t" r="r" b="b"/>
              <a:pathLst>
                <a:path w="14393427" h="13737979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7"/>
              <a:stretch>
                <a:fillRect l="223" t="-2940" r="223" b="-2940"/>
              </a:stretch>
            </a:blipFill>
          </p:spPr>
        </p:sp>
      </p:grpSp>
      <p:sp>
        <p:nvSpPr>
          <p:cNvPr id="35" name="TextBox 35"/>
          <p:cNvSpPr txBox="1"/>
          <p:nvPr/>
        </p:nvSpPr>
        <p:spPr>
          <a:xfrm>
            <a:off x="11729805" y="5124194"/>
            <a:ext cx="3948001" cy="932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849"/>
              </a:lnSpc>
              <a:spcBef>
                <a:spcPct val="0"/>
              </a:spcBef>
            </a:pPr>
            <a:r>
              <a:rPr lang="en-US" sz="1594" b="1">
                <a:solidFill>
                  <a:srgbClr val="FFFFFF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Hashcat is a powerful, GPU-accelerated password cracker known for its speed and flexibility. It supports over 300 hash types.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29805" y="4627663"/>
            <a:ext cx="2541076" cy="325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6"/>
              </a:lnSpc>
              <a:spcBef>
                <a:spcPct val="0"/>
              </a:spcBef>
            </a:pPr>
            <a:r>
              <a:rPr lang="en-US" sz="2117" b="1">
                <a:solidFill>
                  <a:srgbClr val="FFFFFF"/>
                </a:solidFill>
                <a:latin typeface="Raleway Ultra-Bold"/>
                <a:ea typeface="Raleway Ultra-Bold"/>
                <a:cs typeface="Raleway Ultra-Bold"/>
                <a:sym typeface="Raleway Ultra-Bold"/>
              </a:rPr>
              <a:t>Hashcat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531</Words>
  <Application>Microsoft Office PowerPoint</Application>
  <PresentationFormat>Custom</PresentationFormat>
  <Paragraphs>97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Raleway Medium</vt:lpstr>
      <vt:lpstr>Raleway Ultra-Bold</vt:lpstr>
      <vt:lpstr>Calibri</vt:lpstr>
      <vt:lpstr>Antonio Bold</vt:lpstr>
      <vt:lpstr>Montserrat Medium</vt:lpstr>
      <vt:lpstr>Raleway Bold</vt:lpstr>
      <vt:lpstr>Antonio Ultra-Bold</vt:lpstr>
      <vt:lpstr>Arial</vt:lpstr>
      <vt:lpstr>Antonio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Modern Simple Cybersecurity Presentation</dc:title>
  <cp:lastModifiedBy>Danial Wajdi</cp:lastModifiedBy>
  <cp:revision>2</cp:revision>
  <dcterms:created xsi:type="dcterms:W3CDTF">2006-08-16T00:00:00Z</dcterms:created>
  <dcterms:modified xsi:type="dcterms:W3CDTF">2025-05-24T07:24:26Z</dcterms:modified>
  <dc:identifier>DAGnl3I3jdU</dc:identifier>
</cp:coreProperties>
</file>

<file path=docProps/thumbnail.jpeg>
</file>